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_rels/presentation.xml.rels" ContentType="application/vnd.openxmlformats-package.relationships+xml"/>
  <Override PartName="/ppt/media/image7.png" ContentType="image/png"/>
  <Override PartName="/ppt/media/image6.png" ContentType="image/png"/>
  <Override PartName="/ppt/media/image5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2430720" y="1152000"/>
            <a:ext cx="4281480" cy="341604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2430720" y="1152000"/>
            <a:ext cx="4281480" cy="3416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311760" y="391320"/>
            <a:ext cx="8520120" cy="290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5" name="" descr=""/>
          <p:cNvPicPr/>
          <p:nvPr/>
        </p:nvPicPr>
        <p:blipFill>
          <a:blip r:embed="rId2"/>
          <a:stretch/>
        </p:blipFill>
        <p:spPr>
          <a:xfrm>
            <a:off x="2430720" y="1152000"/>
            <a:ext cx="4281480" cy="3416040"/>
          </a:xfrm>
          <a:prstGeom prst="rect">
            <a:avLst/>
          </a:prstGeom>
          <a:ln>
            <a:noFill/>
          </a:ln>
        </p:spPr>
      </p:pic>
      <p:pic>
        <p:nvPicPr>
          <p:cNvPr id="76" name="" descr=""/>
          <p:cNvPicPr/>
          <p:nvPr/>
        </p:nvPicPr>
        <p:blipFill>
          <a:blip r:embed="rId3"/>
          <a:stretch/>
        </p:blipFill>
        <p:spPr>
          <a:xfrm>
            <a:off x="2430720" y="1152000"/>
            <a:ext cx="4281480" cy="3416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311760" y="391320"/>
            <a:ext cx="8520120" cy="2901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2748960" y="748800"/>
            <a:ext cx="3645720" cy="364572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2993040" y="992880"/>
            <a:ext cx="3157920" cy="3157920"/>
          </a:xfrm>
          <a:prstGeom prst="rect">
            <a:avLst/>
          </a:prstGeom>
          <a:noFill/>
          <a:ln w="28440">
            <a:solidFill>
              <a:schemeClr val="l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3096360" y="1627200"/>
            <a:ext cx="2950920" cy="1584000"/>
          </a:xfrm>
          <a:prstGeom prst="rect">
            <a:avLst/>
          </a:prstGeom>
        </p:spPr>
        <p:txBody>
          <a:bodyPr tIns="91440" bIns="9144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490240" y="4681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8D6663C0-737F-43D5-B2B8-1B29DA17B61D}" type="slidenum">
              <a:rPr b="0" lang="en-US" sz="1000" spc="-1" strike="noStrike">
                <a:solidFill>
                  <a:srgbClr val="5e696c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0" y="5045760"/>
            <a:ext cx="9143640" cy="9756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311760" y="391320"/>
            <a:ext cx="8520120" cy="625680"/>
          </a:xfrm>
          <a:prstGeom prst="rect">
            <a:avLst/>
          </a:prstGeom>
        </p:spPr>
        <p:txBody>
          <a:bodyPr tIns="91440" bIns="9144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tIns="91440" bIns="9144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sldNum"/>
          </p:nvPr>
        </p:nvSpPr>
        <p:spPr>
          <a:xfrm>
            <a:off x="8490240" y="4681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78C9DD25-92C6-46E4-A119-655F85447872}" type="slidenum">
              <a:rPr b="0" lang="en-US" sz="1000" spc="-1" strike="noStrike">
                <a:solidFill>
                  <a:srgbClr val="5e696c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https://vision.eng.au.dk/plant-seedlings-dataset/" TargetMode="External"/><Relationship Id="rId2" Type="http://schemas.openxmlformats.org/officeDocument/2006/relationships/hyperlink" Target="https://vision.eng.au.dk/plant-seedlings-dataset/" TargetMode="External"/><Relationship Id="rId3" Type="http://schemas.openxmlformats.org/officeDocument/2006/relationships/hyperlink" Target="https://becominghuman.ai/plant-seedlings-classification-using-cnns-ea7474416e65" TargetMode="External"/><Relationship Id="rId4" Type="http://schemas.openxmlformats.org/officeDocument/2006/relationships/hyperlink" Target="https://becominghuman.ai/plant-seedlings-classification-using-cnns-ea7474416e65" TargetMode="External"/><Relationship Id="rId5" Type="http://schemas.openxmlformats.org/officeDocument/2006/relationships/hyperlink" Target="https://towardsdatascience.com/plant-ai-plant-disease-detection-using-convolutional-neural-network-9b58a96f2289" TargetMode="External"/><Relationship Id="rId6" Type="http://schemas.openxmlformats.org/officeDocument/2006/relationships/hyperlink" Target="https://towardsdatascience.com/plant-ai-plant-disease-detection-using-convolutional-neural-network-9b58a96f2289" TargetMode="External"/><Relationship Id="rId7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Shape 1"/>
          <p:cNvSpPr txBox="1"/>
          <p:nvPr/>
        </p:nvSpPr>
        <p:spPr>
          <a:xfrm>
            <a:off x="3096360" y="1627200"/>
            <a:ext cx="2950920" cy="15840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/>
          <a:p>
            <a:pPr algn="ctr">
              <a:lnSpc>
                <a:spcPct val="100000"/>
              </a:lnSpc>
            </a:pPr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Identifying Agricultural Weeds with CNN</a:t>
            </a:r>
            <a:r>
              <a:rPr b="1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
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TextShape 2"/>
          <p:cNvSpPr txBox="1"/>
          <p:nvPr/>
        </p:nvSpPr>
        <p:spPr>
          <a:xfrm>
            <a:off x="3096360" y="3267000"/>
            <a:ext cx="2950920" cy="7009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Playfair Display"/>
                <a:ea typeface="Playfair Display"/>
              </a:rPr>
              <a:t>By Paula Madetzke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Shape 1"/>
          <p:cNvSpPr txBox="1"/>
          <p:nvPr/>
        </p:nvSpPr>
        <p:spPr>
          <a:xfrm>
            <a:off x="311760" y="391320"/>
            <a:ext cx="8520120" cy="625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f55e61"/>
                </a:solidFill>
                <a:uFill>
                  <a:solidFill>
                    <a:srgbClr val="ffffff"/>
                  </a:solidFill>
                </a:uFill>
                <a:latin typeface="Playfair Display"/>
                <a:ea typeface="Playfair Display"/>
              </a:rPr>
              <a:t>The Problem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TextShape 2"/>
          <p:cNvSpPr txBox="1"/>
          <p:nvPr/>
        </p:nvSpPr>
        <p:spPr>
          <a:xfrm>
            <a:off x="311760" y="1152360"/>
            <a:ext cx="425988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42720">
              <a:lnSpc>
                <a:spcPct val="100000"/>
              </a:lnSpc>
              <a:buClr>
                <a:srgbClr val="5e696c"/>
              </a:buClr>
              <a:buFont typeface="Lato"/>
              <a:buChar char="●"/>
            </a:pPr>
            <a:r>
              <a:rPr b="0" lang="en-US" sz="1800" spc="-1" strike="noStrike">
                <a:solidFill>
                  <a:srgbClr val="5e696c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With a growing population, more food must be produced to feed them all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5e696c"/>
              </a:buClr>
              <a:buFont typeface="Lato"/>
              <a:buChar char="●"/>
            </a:pPr>
            <a:r>
              <a:rPr b="0" lang="en-US" sz="1800" spc="-1" strike="noStrike">
                <a:solidFill>
                  <a:srgbClr val="5e696c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Current agricultural practices can harm the environment and are inefficient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5e696c"/>
              </a:buClr>
              <a:buFont typeface="Lato"/>
              <a:buChar char="●"/>
            </a:pPr>
            <a:r>
              <a:rPr b="0" lang="en-US" sz="1800" spc="-1" strike="noStrike">
                <a:solidFill>
                  <a:srgbClr val="5e696c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Targeting use of chemical treatments can help with both the environment and efficiency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1" name="Google Shape;67;p14" descr=""/>
          <p:cNvPicPr/>
          <p:nvPr/>
        </p:nvPicPr>
        <p:blipFill>
          <a:blip r:embed="rId1"/>
          <a:stretch/>
        </p:blipFill>
        <p:spPr>
          <a:xfrm>
            <a:off x="4676040" y="1647000"/>
            <a:ext cx="4314960" cy="2427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311760" y="391320"/>
            <a:ext cx="8520120" cy="625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f55e61"/>
                </a:solidFill>
                <a:uFill>
                  <a:solidFill>
                    <a:srgbClr val="ffffff"/>
                  </a:solidFill>
                </a:uFill>
                <a:latin typeface="Playfair Display"/>
                <a:ea typeface="Playfair Display"/>
              </a:rPr>
              <a:t>The Dataset and Algorithm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5487840" y="1115640"/>
            <a:ext cx="3344040" cy="38055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42720">
              <a:lnSpc>
                <a:spcPct val="100000"/>
              </a:lnSpc>
              <a:buClr>
                <a:srgbClr val="5e696c"/>
              </a:buClr>
              <a:buFont typeface="Lato"/>
              <a:buChar char="●"/>
            </a:pPr>
            <a:r>
              <a:rPr b="0" lang="en-US" sz="1800" spc="-1" strike="noStrike">
                <a:solidFill>
                  <a:srgbClr val="5e696c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Aarhus University Plant Seedling Dataset has images of 960 unique plants of 12 species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5e696c"/>
              </a:buClr>
              <a:buFont typeface="Lato"/>
              <a:buChar char="●"/>
            </a:pPr>
            <a:r>
              <a:rPr b="0" lang="en-US" sz="1800" spc="-1" strike="noStrike">
                <a:solidFill>
                  <a:srgbClr val="5e696c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Can implement a CNN to train and categorize the seedlings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5e696c"/>
              </a:buClr>
              <a:buFont typeface="Lato"/>
              <a:buChar char="●"/>
            </a:pPr>
            <a:r>
              <a:rPr b="0" lang="en-US" sz="1800" spc="-1" strike="noStrike">
                <a:solidFill>
                  <a:srgbClr val="5e696c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Implement in Pytorch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5e696c"/>
              </a:buClr>
              <a:buFont typeface="Lato"/>
              <a:buChar char="●"/>
            </a:pPr>
            <a:r>
              <a:rPr b="0" lang="en-US" sz="1800" spc="-1" strike="noStrike">
                <a:solidFill>
                  <a:srgbClr val="5e696c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Existing work in Keras and with plant diseases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4" name="Google Shape;74;p15" descr=""/>
          <p:cNvPicPr/>
          <p:nvPr/>
        </p:nvPicPr>
        <p:blipFill>
          <a:blip r:embed="rId1"/>
          <a:stretch/>
        </p:blipFill>
        <p:spPr>
          <a:xfrm>
            <a:off x="152280" y="1170000"/>
            <a:ext cx="5244480" cy="3648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311760" y="391320"/>
            <a:ext cx="8520120" cy="625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f55e61"/>
                </a:solidFill>
                <a:uFill>
                  <a:solidFill>
                    <a:srgbClr val="ffffff"/>
                  </a:solidFill>
                </a:uFill>
                <a:latin typeface="Playfair Display"/>
                <a:ea typeface="Playfair Display"/>
              </a:rPr>
              <a:t>Testing and Visualization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TextShape 2"/>
          <p:cNvSpPr txBox="1"/>
          <p:nvPr/>
        </p:nvSpPr>
        <p:spPr>
          <a:xfrm>
            <a:off x="311760" y="1152360"/>
            <a:ext cx="41605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42720">
              <a:lnSpc>
                <a:spcPct val="100000"/>
              </a:lnSpc>
              <a:buClr>
                <a:srgbClr val="5e696c"/>
              </a:buClr>
              <a:buFont typeface="Lato"/>
              <a:buChar char="●"/>
            </a:pPr>
            <a:r>
              <a:rPr b="0" lang="en-US" sz="1800" spc="-1" strike="noStrike">
                <a:solidFill>
                  <a:srgbClr val="5e696c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A series of images representing weeds in known locations will be used to test the model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5e696c"/>
              </a:buClr>
              <a:buFont typeface="Lato"/>
              <a:buChar char="●"/>
            </a:pPr>
            <a:r>
              <a:rPr b="0" lang="en-US" sz="1800" spc="-1" strike="noStrike">
                <a:solidFill>
                  <a:srgbClr val="5e696c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A visualization of the known and test data can be compared to see the accuracy, and location of the weeds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7" name="Google Shape;81;p16" descr=""/>
          <p:cNvPicPr/>
          <p:nvPr/>
        </p:nvPicPr>
        <p:blipFill>
          <a:blip r:embed="rId1"/>
          <a:stretch/>
        </p:blipFill>
        <p:spPr>
          <a:xfrm>
            <a:off x="4525920" y="1317600"/>
            <a:ext cx="4458960" cy="2508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311760" y="391320"/>
            <a:ext cx="8520120" cy="625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f55e61"/>
                </a:solidFill>
                <a:uFill>
                  <a:solidFill>
                    <a:srgbClr val="ffffff"/>
                  </a:solidFill>
                </a:uFill>
                <a:latin typeface="Playfair Display"/>
                <a:ea typeface="Playfair Display"/>
              </a:rPr>
              <a:t>Resources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Aarhus University</a:t>
            </a:r>
            <a:r>
              <a:rPr b="0" lang="en-US" sz="1100" spc="-1" strike="noStrike" u="sng">
                <a:solidFill>
                  <a:srgbClr val="af4345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1"/>
              </a:rPr>
              <a:t> </a:t>
            </a:r>
            <a:r>
              <a:rPr b="0" lang="en-US" sz="1100" spc="-1" strike="noStrike" u="sng">
                <a:solidFill>
                  <a:srgbClr val="af4345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2"/>
              </a:rPr>
              <a:t>https://vision.eng.au.dk/plant-seedlings-dataset/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Plant Seedling Classification</a:t>
            </a:r>
            <a:r>
              <a:rPr b="0" lang="en-US" sz="1100" spc="-1" strike="noStrike" u="sng">
                <a:solidFill>
                  <a:srgbClr val="af4345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3"/>
              </a:rPr>
              <a:t> </a:t>
            </a:r>
            <a:r>
              <a:rPr b="0" lang="en-US" sz="1100" spc="-1" strike="noStrike" u="sng">
                <a:solidFill>
                  <a:srgbClr val="af4345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4"/>
              </a:rPr>
              <a:t>https://becominghuman.ai/plant-seedlings-classification-using-cnns-ea7474416e65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Oluwafemi Tairu</a:t>
            </a:r>
            <a:r>
              <a:rPr b="0" lang="en-US" sz="1100" spc="-1" strike="noStrike" u="sng">
                <a:solidFill>
                  <a:srgbClr val="af4345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5"/>
              </a:rPr>
              <a:t> </a:t>
            </a:r>
            <a:r>
              <a:rPr b="0" lang="en-US" sz="1100" spc="-1" strike="noStrike" u="sng">
                <a:solidFill>
                  <a:srgbClr val="af4345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6"/>
              </a:rPr>
              <a:t>https://towardsdatascience.com/plant-ai-plant-disease-detection-using-convolutional-neural-network-9b58a96f2289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cp:revision>0</cp:revision>
  <dc:subject/>
  <dc:title/>
</cp:coreProperties>
</file>